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Montserrat Medium"/>
      <p:regular r:id="rId31"/>
      <p:bold r:id="rId32"/>
      <p:italic r:id="rId33"/>
      <p:boldItalic r:id="rId34"/>
    </p:embeddedFont>
    <p:embeddedFont>
      <p:font typeface="Montserrat ExtraBold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Medium-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Medium-bold.fntdata"/><Relationship Id="rId13" Type="http://schemas.openxmlformats.org/officeDocument/2006/relationships/slide" Target="slides/slide9.xml"/><Relationship Id="rId35" Type="http://schemas.openxmlformats.org/officeDocument/2006/relationships/font" Target="fonts/MontserratExtraBold-bold.fntdata"/><Relationship Id="rId12" Type="http://schemas.openxmlformats.org/officeDocument/2006/relationships/slide" Target="slides/slide8.xml"/><Relationship Id="rId34" Type="http://schemas.openxmlformats.org/officeDocument/2006/relationships/font" Target="fonts/MontserratMedium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MontserratExtraBold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15sec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e329f024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4e329f024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late to the 2nd milestone and were not able to complete the test on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current assessment indicates that while completing the processor is still feasible, it requires substantial effort and commitment. Perhaps more than we are currently contemplating.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state of progress demonstrates that the meaningful advancement cannot occur without significant changes in team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time allocation and effort will benefit our progress, but the issue remains between collaborative team attention and teamwork resolution.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e329f024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4e329f024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236cc2af8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236cc2af8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late to the 2nd milestone and were not able to complete the test on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current assessment indicates that while completing the processor is still feasible, it requires substantial effort and commitment. Perhaps more than we are currently contemplating.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state of progress demonstrates that the meaningful advancement cannot occur without significant changes in team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time allocation and effort will benefit our progress, but the issue remains between collaborative team attention and teamwork resolution.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e329f0244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4e329f0244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late to the 2nd milestone and were not able to complete the test on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current assessment indicates that while completing the processor is still feasible, it requires substantial effort and commitment. Perhaps more than we are currently contemplating.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state of progress demonstrates that the meaningful advancement cannot occur without significant changes in team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time allocation and effort will benefit our progress, but the issue remains between collaborative team attention and teamwork resolution.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4e329f0244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4e329f024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e329f024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e329f024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4e329f0244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4e329f0244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4e329f0244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4e329f0244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4e329f024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4e329f024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Vapor 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 checker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 loop in rep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e329f0244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e329f0244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24cbab2c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424cbab2c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e329f024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4e329f024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4e329f024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4e329f024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424cbab2c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424cbab2c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e329f0244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4e329f0244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mahdi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e329f02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4e329f02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michael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e329f0244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e329f0244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Uncstatus integrates memory op tracking directly into the 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than the normal rs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Determining if </a:t>
            </a:r>
            <a:r>
              <a:rPr lang="en"/>
              <a:t>individual </a:t>
            </a:r>
            <a:r>
              <a:rPr lang="en"/>
              <a:t>FIFOs need to stall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Mahdi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e329f024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4e329f024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late to the 2nd milestone and were not able to complete the test on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current assessment indicates that while completing the processor is still feasible, it requires substantial effort and commitment. Perhaps more than we are currently contemplating.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state of progress demonstrates that the meaningful advancement cannot occur without significant changes in team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time allocation and effort will benefit our progress, but the issue remains between collaborative team attention and teamwork resolution.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e329f024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4e329f024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late to the 2nd milestone and were not able to complete the test on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current assessment indicates that while completing the processor is still feasible, it requires substantial effort and commitment. Perhaps more than we are currently contemplating.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state of progress demonstrates that the meaningful advancement cannot occur without significant changes in team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time allocation and effort will benefit our progress, but the issue remains between collaborative team attention and teamwork resolution.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e329f024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4e329f024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late to the 2nd milestone and were not able to complete the test on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current assessment indicates that while completing the processor is still feasible, it requires substantial effort and commitment. Perhaps more than we are currently contemplating.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state of progress demonstrates that the meaningful advancement cannot occur without significant changes in team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time allocation and effort will benefit our progress, but the issue remains between collaborative team attention and teamwork resolution.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4e329f02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4e329f02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seconds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Mahdi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late to the 2nd milestone and were not able to complete the test on time.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current assessment indicates that while completing the processor is still feasible, it requires substantial effort and commitment. Perhaps more than we are currently contemplating.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current state of progress demonstrates that the meaningful advancement cannot occur without significant changes in team management.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 time allocation and effort will benefit our progress, but the issue remains between collaborative team attention and teamwork resolution.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365275" y="1950100"/>
            <a:ext cx="83421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R5SEBA Superscalar Engine and Binary Architecture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1931675" y="2687800"/>
            <a:ext cx="5220300" cy="168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EECS 470 Final Project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Presented</a:t>
            </a:r>
            <a:r>
              <a:rPr lang="en" sz="1200"/>
              <a:t> by 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Luke Brzozowski</a:t>
            </a:r>
            <a:r>
              <a:rPr lang="en" sz="1500"/>
              <a:t>   </a:t>
            </a:r>
            <a:r>
              <a:rPr lang="en" sz="1500">
                <a:solidFill>
                  <a:schemeClr val="lt2"/>
                </a:solidFill>
              </a:rPr>
              <a:t>Tong Sing Wu</a:t>
            </a:r>
            <a:r>
              <a:rPr lang="en" sz="1500"/>
              <a:t>   </a:t>
            </a:r>
            <a:r>
              <a:rPr lang="en" sz="1500"/>
              <a:t> </a:t>
            </a:r>
            <a:r>
              <a:rPr lang="en" sz="1500">
                <a:solidFill>
                  <a:schemeClr val="lt2"/>
                </a:solidFill>
              </a:rPr>
              <a:t>Mahdi Chowdhury</a:t>
            </a:r>
            <a:endParaRPr sz="15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2"/>
                </a:solidFill>
              </a:rPr>
              <a:t>Bureir Alaboudi</a:t>
            </a:r>
            <a:r>
              <a:rPr lang="en" sz="1500"/>
              <a:t> </a:t>
            </a:r>
            <a:r>
              <a:rPr lang="en" sz="1500"/>
              <a:t> </a:t>
            </a:r>
            <a:r>
              <a:rPr lang="en" sz="1500"/>
              <a:t>Michael Kang   </a:t>
            </a:r>
            <a:endParaRPr/>
          </a:p>
        </p:txBody>
      </p:sp>
      <p:cxnSp>
        <p:nvCxnSpPr>
          <p:cNvPr id="160" name="Google Shape;160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1" name="Google Shape;161;p36"/>
          <p:cNvSpPr txBox="1"/>
          <p:nvPr/>
        </p:nvSpPr>
        <p:spPr>
          <a:xfrm>
            <a:off x="7768225" y="4761100"/>
            <a:ext cx="1774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April 22, 2025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idx="4"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Freelist Implementation</a:t>
            </a:r>
            <a:endParaRPr/>
          </a:p>
        </p:txBody>
      </p:sp>
      <p:cxnSp>
        <p:nvCxnSpPr>
          <p:cNvPr id="239" name="Google Shape;239;p4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40" name="Google Shape;240;p45"/>
          <p:cNvSpPr txBox="1"/>
          <p:nvPr/>
        </p:nvSpPr>
        <p:spPr>
          <a:xfrm>
            <a:off x="424125" y="1131175"/>
            <a:ext cx="8209200" cy="3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Freelist as a FIFO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Allocates and recycles tags for register renaming using FIFO logic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Head pointer: Dispatches (reads) new tags for instructions entering the pipeline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Tail pointer: Recycles (writes) tags from retiring instructions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Branch Misprediction Recovery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 misprediction, freelist recovery is instant—tail pointer is set back to the head and size is reset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Head → Tail: Free tags (retired instructions)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Tail → Head: Tags held by instructions still in flight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45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2" name="Google Shape;242;p45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6"/>
          <p:cNvSpPr txBox="1"/>
          <p:nvPr>
            <p:ph type="title"/>
          </p:nvPr>
        </p:nvSpPr>
        <p:spPr>
          <a:xfrm>
            <a:off x="4874650" y="669575"/>
            <a:ext cx="4068300" cy="16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 &amp; Possible Optimization</a:t>
            </a:r>
            <a:endParaRPr/>
          </a:p>
        </p:txBody>
      </p:sp>
      <p:sp>
        <p:nvSpPr>
          <p:cNvPr id="248" name="Google Shape;248;p46"/>
          <p:cNvSpPr txBox="1"/>
          <p:nvPr>
            <p:ph idx="1" type="body"/>
          </p:nvPr>
        </p:nvSpPr>
        <p:spPr>
          <a:xfrm>
            <a:off x="4874650" y="2436750"/>
            <a:ext cx="41391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Clock Period: 12.87 ns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CPI: 4.96 (On Given Test Cases)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Critical Path: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ROB Retire → Store Queue Retire → DCache </a:t>
            </a:r>
            <a:endParaRPr sz="1400"/>
          </a:p>
        </p:txBody>
      </p:sp>
      <p:cxnSp>
        <p:nvCxnSpPr>
          <p:cNvPr id="249" name="Google Shape;249;p46"/>
          <p:cNvCxnSpPr/>
          <p:nvPr/>
        </p:nvCxnSpPr>
        <p:spPr>
          <a:xfrm>
            <a:off x="4783825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50" name="Google Shape;250;p46"/>
          <p:cNvPicPr preferRelativeResize="0"/>
          <p:nvPr/>
        </p:nvPicPr>
        <p:blipFill rotWithShape="1">
          <a:blip r:embed="rId3">
            <a:alphaModFix/>
          </a:blip>
          <a:srcRect b="0" l="22040" r="22034" t="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51" name="Google Shape;251;p46"/>
          <p:cNvSpPr txBox="1"/>
          <p:nvPr/>
        </p:nvSpPr>
        <p:spPr>
          <a:xfrm>
            <a:off x="3715525" y="4675900"/>
            <a:ext cx="45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*https://latamfdi.com/semiconductor-industry-in-the-dominican-republic/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7"/>
          <p:cNvSpPr txBox="1"/>
          <p:nvPr>
            <p:ph idx="4" type="title"/>
          </p:nvPr>
        </p:nvSpPr>
        <p:spPr>
          <a:xfrm>
            <a:off x="938500" y="445025"/>
            <a:ext cx="6978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Analysis: Execution Time</a:t>
            </a:r>
            <a:endParaRPr/>
          </a:p>
        </p:txBody>
      </p:sp>
      <p:cxnSp>
        <p:nvCxnSpPr>
          <p:cNvPr id="257" name="Google Shape;257;p4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58" name="Google Shape;258;p47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9" name="Google Shape;259;p47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200" y="1227325"/>
            <a:ext cx="7344277" cy="361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8"/>
          <p:cNvSpPr txBox="1"/>
          <p:nvPr>
            <p:ph idx="4"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Analysis: CPI</a:t>
            </a:r>
            <a:endParaRPr/>
          </a:p>
        </p:txBody>
      </p:sp>
      <p:cxnSp>
        <p:nvCxnSpPr>
          <p:cNvPr id="266" name="Google Shape;266;p4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67" name="Google Shape;267;p48"/>
          <p:cNvSpPr txBox="1"/>
          <p:nvPr/>
        </p:nvSpPr>
        <p:spPr>
          <a:xfrm>
            <a:off x="408900" y="1264800"/>
            <a:ext cx="70329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48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48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6200" y="1199550"/>
            <a:ext cx="7249701" cy="357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 txBox="1"/>
          <p:nvPr>
            <p:ph idx="4"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Bottlenecks &amp; </a:t>
            </a:r>
            <a:r>
              <a:rPr lang="en"/>
              <a:t>Critical Path</a:t>
            </a:r>
            <a:endParaRPr/>
          </a:p>
        </p:txBody>
      </p:sp>
      <p:cxnSp>
        <p:nvCxnSpPr>
          <p:cNvPr id="276" name="Google Shape;276;p4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77" name="Google Shape;277;p49"/>
          <p:cNvSpPr txBox="1"/>
          <p:nvPr/>
        </p:nvSpPr>
        <p:spPr>
          <a:xfrm>
            <a:off x="408875" y="1056825"/>
            <a:ext cx="7984200" cy="31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Critical Path: ROB Retirement to Store Queue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When the ROB retires a store, the store queue must also retire the corresponding entry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retiring store triggers a request to the data cache (dcache)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Must compare the retiring instruction with others (e.g., next store, JALR, branch) to ensure proper ordering and detect hazards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Misprediction Complexity: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 a misprediction is detected (mispeculated branch), all inflight instructions and the store queue must be squashed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adds logic and timing pressure to the control path, increasing latency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Multiplier Pipeline: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4-stage multiplier intended for high throughput, but the critical path (above) overshadows the potential CPI gains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Result: CPI is still higher than expected, despite pipelining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49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9" name="Google Shape;279;p49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0"/>
          <p:cNvSpPr txBox="1"/>
          <p:nvPr>
            <p:ph idx="4"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Optimizations</a:t>
            </a:r>
            <a:endParaRPr/>
          </a:p>
        </p:txBody>
      </p:sp>
      <p:cxnSp>
        <p:nvCxnSpPr>
          <p:cNvPr id="285" name="Google Shape;285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86" name="Google Shape;286;p50"/>
          <p:cNvSpPr txBox="1"/>
          <p:nvPr/>
        </p:nvSpPr>
        <p:spPr>
          <a:xfrm>
            <a:off x="449375" y="968225"/>
            <a:ext cx="7943700" cy="31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n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2-Stage Multiplier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Implementing a 2-stage multiplier allows for a 13 ns clock period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Reduces latency without increasing CPI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Store Pipeline Simplification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Collapse the unique store pipeline stage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Register store queue output for dcache access in the next cycle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Preserves CPI and significantly reduces clock period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Control &amp; FIFO Improvements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 support for more functional units per FIFO (if not already two)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Enhanced Data Forwarding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Expand data forwarding support beyond current partial implementation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Minimizes stalls and improves overall throughput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p50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" name="Google Shape;288;p50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4783825" y="669575"/>
            <a:ext cx="4265700" cy="16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</a:t>
            </a:r>
            <a:r>
              <a:rPr lang="en"/>
              <a:t>Methodologies</a:t>
            </a:r>
            <a:r>
              <a:rPr lang="en"/>
              <a:t> &amp; Testing</a:t>
            </a:r>
            <a:endParaRPr/>
          </a:p>
        </p:txBody>
      </p:sp>
      <p:sp>
        <p:nvSpPr>
          <p:cNvPr id="294" name="Google Shape;294;p51"/>
          <p:cNvSpPr txBox="1"/>
          <p:nvPr>
            <p:ph idx="1" type="body"/>
          </p:nvPr>
        </p:nvSpPr>
        <p:spPr>
          <a:xfrm>
            <a:off x="4933150" y="2477500"/>
            <a:ext cx="39513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Iterative and adaptive design process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Comprehensive testing at module level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Focus on synthesis and validation of hardware</a:t>
            </a:r>
            <a:endParaRPr sz="1500"/>
          </a:p>
        </p:txBody>
      </p:sp>
      <p:cxnSp>
        <p:nvCxnSpPr>
          <p:cNvPr id="295" name="Google Shape;295;p51"/>
          <p:cNvCxnSpPr/>
          <p:nvPr/>
        </p:nvCxnSpPr>
        <p:spPr>
          <a:xfrm>
            <a:off x="4783825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96" name="Google Shape;296;p51"/>
          <p:cNvPicPr preferRelativeResize="0"/>
          <p:nvPr/>
        </p:nvPicPr>
        <p:blipFill rotWithShape="1">
          <a:blip r:embed="rId3">
            <a:alphaModFix/>
          </a:blip>
          <a:srcRect b="0" l="22040" r="22034" t="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97" name="Google Shape;297;p51"/>
          <p:cNvSpPr txBox="1"/>
          <p:nvPr/>
        </p:nvSpPr>
        <p:spPr>
          <a:xfrm>
            <a:off x="3715525" y="4675900"/>
            <a:ext cx="45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*https://latamfdi.com/semiconductor-industry-in-the-dominican-republic/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2"/>
          <p:cNvSpPr txBox="1"/>
          <p:nvPr>
            <p:ph idx="4" type="title"/>
          </p:nvPr>
        </p:nvSpPr>
        <p:spPr>
          <a:xfrm>
            <a:off x="101425" y="414025"/>
            <a:ext cx="56610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Iterative Development &amp; Testing</a:t>
            </a:r>
            <a:endParaRPr/>
          </a:p>
        </p:txBody>
      </p:sp>
      <p:cxnSp>
        <p:nvCxnSpPr>
          <p:cNvPr id="303" name="Google Shape;303;p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04" name="Google Shape;304;p52"/>
          <p:cNvSpPr txBox="1"/>
          <p:nvPr/>
        </p:nvSpPr>
        <p:spPr>
          <a:xfrm>
            <a:off x="221250" y="937225"/>
            <a:ext cx="70329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Agile Development (At First)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Emphasized adaptability, frequent check-ins, and incremental progress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Spiral Development (post-Spring Break)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Switched to a cyclical approach: planning, prototyping, testing, and refining in repeated loops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Unit &amp; Integration Testing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Tested individual modules in isolation to catch bugs early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Combined modules and verified their interactions worked correctly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Fake Fetch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Used a fake fetch module early on to simulate instruction flow before the full cpu.sv was ready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52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6" name="Google Shape;306;p52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idx="4" type="title"/>
          </p:nvPr>
        </p:nvSpPr>
        <p:spPr>
          <a:xfrm>
            <a:off x="101425" y="414025"/>
            <a:ext cx="56610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 and Synthesis Readiness</a:t>
            </a:r>
            <a:endParaRPr/>
          </a:p>
        </p:txBody>
      </p:sp>
      <p:cxnSp>
        <p:nvCxnSpPr>
          <p:cNvPr id="312" name="Google Shape;312;p5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13" name="Google Shape;313;p53"/>
          <p:cNvSpPr txBox="1"/>
          <p:nvPr/>
        </p:nvSpPr>
        <p:spPr>
          <a:xfrm>
            <a:off x="616175" y="1480900"/>
            <a:ext cx="70329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Regression Testing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After each change, re-ran previous tests to ensure we didn’t break existing functionality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Synthesis Testing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Used cpu_synth.out and cpu.rep to check real-world synthesis results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Debugged timing loops and latch issues to ensure design could be implemented on hardware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Continuous Improvement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Regularly incorporated test results and synthesis feedback into our development cycle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5" name="Google Shape;315;p53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4"/>
          <p:cNvSpPr txBox="1"/>
          <p:nvPr>
            <p:ph type="title"/>
          </p:nvPr>
        </p:nvSpPr>
        <p:spPr>
          <a:xfrm>
            <a:off x="4874650" y="669575"/>
            <a:ext cx="4068300" cy="168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Takeaways</a:t>
            </a:r>
            <a:endParaRPr/>
          </a:p>
        </p:txBody>
      </p:sp>
      <p:sp>
        <p:nvSpPr>
          <p:cNvPr id="321" name="Google Shape;321;p54"/>
          <p:cNvSpPr txBox="1"/>
          <p:nvPr>
            <p:ph idx="1" type="body"/>
          </p:nvPr>
        </p:nvSpPr>
        <p:spPr>
          <a:xfrm>
            <a:off x="4933150" y="2477500"/>
            <a:ext cx="39513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Initial difficulties starting off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Crunching to meet deadlines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/>
              <a:t>Bringing it back to finish strong</a:t>
            </a:r>
            <a:endParaRPr/>
          </a:p>
        </p:txBody>
      </p:sp>
      <p:cxnSp>
        <p:nvCxnSpPr>
          <p:cNvPr id="322" name="Google Shape;322;p54"/>
          <p:cNvCxnSpPr/>
          <p:nvPr/>
        </p:nvCxnSpPr>
        <p:spPr>
          <a:xfrm>
            <a:off x="4783825" y="15403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323" name="Google Shape;323;p54"/>
          <p:cNvPicPr preferRelativeResize="0"/>
          <p:nvPr/>
        </p:nvPicPr>
        <p:blipFill rotWithShape="1">
          <a:blip r:embed="rId3">
            <a:alphaModFix/>
          </a:blip>
          <a:srcRect b="0" l="22040" r="22034" t="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324" name="Google Shape;324;p54"/>
          <p:cNvSpPr txBox="1"/>
          <p:nvPr/>
        </p:nvSpPr>
        <p:spPr>
          <a:xfrm>
            <a:off x="3715525" y="4675900"/>
            <a:ext cx="458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5255575" y="-102775"/>
            <a:ext cx="35097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Advanced Features &amp; Unique Implementations</a:t>
            </a:r>
            <a:endParaRPr sz="1900"/>
          </a:p>
        </p:txBody>
      </p:sp>
      <p:sp>
        <p:nvSpPr>
          <p:cNvPr id="167" name="Google Shape;167;p37"/>
          <p:cNvSpPr txBox="1"/>
          <p:nvPr>
            <p:ph idx="1" type="body"/>
          </p:nvPr>
        </p:nvSpPr>
        <p:spPr>
          <a:xfrm>
            <a:off x="5077825" y="1436325"/>
            <a:ext cx="38652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R10K, 2-Way Superscalar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Early Tag Broadcasting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Load Store Queue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Wb D-Cache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Cache Buffer 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Store Pipeline in Store Queue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FIFO Everywhere! (Multiple Designs)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Freelist Implementation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Reservation Station without Psel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Rotating Priority Selector with Load priority</a:t>
            </a:r>
            <a:endParaRPr sz="1400"/>
          </a:p>
        </p:txBody>
      </p:sp>
      <p:cxnSp>
        <p:nvCxnSpPr>
          <p:cNvPr id="168" name="Google Shape;168;p37"/>
          <p:cNvCxnSpPr/>
          <p:nvPr/>
        </p:nvCxnSpPr>
        <p:spPr>
          <a:xfrm>
            <a:off x="4881425" y="1476902"/>
            <a:ext cx="0" cy="218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69" name="Google Shape;169;p37"/>
          <p:cNvPicPr preferRelativeResize="0"/>
          <p:nvPr/>
        </p:nvPicPr>
        <p:blipFill rotWithShape="1">
          <a:blip r:embed="rId3">
            <a:alphaModFix/>
          </a:blip>
          <a:srcRect b="0" l="22040" r="22034" t="0"/>
          <a:stretch/>
        </p:blipFill>
        <p:spPr>
          <a:xfrm>
            <a:off x="-422250" y="-236700"/>
            <a:ext cx="4714800" cy="5616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170" name="Google Shape;170;p37"/>
          <p:cNvSpPr txBox="1"/>
          <p:nvPr/>
        </p:nvSpPr>
        <p:spPr>
          <a:xfrm>
            <a:off x="3315650" y="4787825"/>
            <a:ext cx="47607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5"/>
          <p:cNvSpPr txBox="1"/>
          <p:nvPr>
            <p:ph idx="4"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r>
              <a:rPr lang="en"/>
              <a:t> &amp; Difficulties</a:t>
            </a:r>
            <a:endParaRPr/>
          </a:p>
        </p:txBody>
      </p:sp>
      <p:cxnSp>
        <p:nvCxnSpPr>
          <p:cNvPr id="330" name="Google Shape;330;p55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31" name="Google Shape;331;p55"/>
          <p:cNvSpPr txBox="1"/>
          <p:nvPr/>
        </p:nvSpPr>
        <p:spPr>
          <a:xfrm>
            <a:off x="317575" y="999225"/>
            <a:ext cx="79842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Late Start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began the project later than ideal, requiring extra effort and long hours to meet deadlines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Changes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During the middle of the semester, we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unfortunately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had a group member drop, which scattered priorities and we had to have time to adjust for workflow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Scheduling Struggles In Person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 the beginning of the project, it was hard to coordinate meeting times. A lot of the time we relied heavily on working together, but ended up online.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Team Dynamics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Initial difficulties with team dynamics and communication as we learned to collaborate effectively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55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3" name="Google Shape;333;p55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6"/>
          <p:cNvSpPr txBox="1"/>
          <p:nvPr>
            <p:ph idx="4" type="title"/>
          </p:nvPr>
        </p:nvSpPr>
        <p:spPr>
          <a:xfrm>
            <a:off x="583325" y="445025"/>
            <a:ext cx="5407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&amp; Learned Learned </a:t>
            </a:r>
            <a:endParaRPr/>
          </a:p>
        </p:txBody>
      </p:sp>
      <p:cxnSp>
        <p:nvCxnSpPr>
          <p:cNvPr id="339" name="Google Shape;339;p5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340" name="Google Shape;340;p56"/>
          <p:cNvSpPr txBox="1"/>
          <p:nvPr/>
        </p:nvSpPr>
        <p:spPr>
          <a:xfrm>
            <a:off x="134950" y="743475"/>
            <a:ext cx="6783900" cy="33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Planning before you code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Mapping out to how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features before jumping in saves time and reduces debugging hours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Everything takes 2x time than we thought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Implementation and debugging usually takes twice as long as you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expect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it does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Reach out for help!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If you’re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struggling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with an issue or having a hard time starting, then reaching out for help to the staff is such a huge help.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Make sure to start early!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Since we didn’t start early, we were constantly playing catch-up till the end of the semester.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Remember to leave 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to synthesize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56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56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1550" y="4358925"/>
            <a:ext cx="436850" cy="3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4600" y="157475"/>
            <a:ext cx="2052349" cy="2736466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56"/>
          <p:cNvSpPr txBox="1"/>
          <p:nvPr/>
        </p:nvSpPr>
        <p:spPr>
          <a:xfrm>
            <a:off x="7143575" y="2893950"/>
            <a:ext cx="1755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(11:39pm in BBB yesterday)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1805175" y="3128352"/>
            <a:ext cx="55335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chemeClr val="lt1"/>
                </a:solidFill>
              </a:rPr>
              <a:t>THANK YOU!</a:t>
            </a:r>
            <a:endParaRPr b="1" sz="450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QUESTIONS</a:t>
            </a:r>
            <a:r>
              <a:rPr lang="en" sz="3300"/>
              <a:t>?</a:t>
            </a:r>
            <a:endParaRPr sz="3300"/>
          </a:p>
        </p:txBody>
      </p:sp>
      <p:cxnSp>
        <p:nvCxnSpPr>
          <p:cNvPr id="351" name="Google Shape;351;p57"/>
          <p:cNvCxnSpPr/>
          <p:nvPr/>
        </p:nvCxnSpPr>
        <p:spPr>
          <a:xfrm>
            <a:off x="3048677" y="3212377"/>
            <a:ext cx="3046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idx="4" type="title"/>
          </p:nvPr>
        </p:nvSpPr>
        <p:spPr>
          <a:xfrm>
            <a:off x="938500" y="414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R10K Architectural Map</a:t>
            </a:r>
            <a:endParaRPr/>
          </a:p>
        </p:txBody>
      </p:sp>
      <p:cxnSp>
        <p:nvCxnSpPr>
          <p:cNvPr id="176" name="Google Shape;176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7" name="Google Shape;177;p38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38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475" y="977100"/>
            <a:ext cx="7767042" cy="3973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9"/>
          <p:cNvSpPr txBox="1"/>
          <p:nvPr>
            <p:ph idx="4" type="title"/>
          </p:nvPr>
        </p:nvSpPr>
        <p:spPr>
          <a:xfrm>
            <a:off x="938500" y="414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FIFO Everywhere!</a:t>
            </a:r>
            <a:endParaRPr/>
          </a:p>
        </p:txBody>
      </p:sp>
      <p:cxnSp>
        <p:nvCxnSpPr>
          <p:cNvPr id="185" name="Google Shape;185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86" name="Google Shape;186;p39"/>
          <p:cNvSpPr txBox="1"/>
          <p:nvPr/>
        </p:nvSpPr>
        <p:spPr>
          <a:xfrm>
            <a:off x="408875" y="897200"/>
            <a:ext cx="79842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Cache Buffer (FIFO)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Assigns memory requests and transaction tags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Handles back pressure from multiple memory requests efficiently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Issue Buffers (FIFO), per Functional Unit (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Load, Store, Mult, ALU, and Branch)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Each queue supports 2 functional units for high parallelism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Acts as a extension to the RS that handles the CDB backpressure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Instruction Buffer (FIFO)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Handles back pressure when a structural hazard occurs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Also: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ROB (FIFO)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LSQ (FIFO) (Has its own slide)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Freelist (FIFO) (Has 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its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own slide)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9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8" name="Google Shape;188;p39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>
            <p:ph idx="4" type="title"/>
          </p:nvPr>
        </p:nvSpPr>
        <p:spPr>
          <a:xfrm>
            <a:off x="938500" y="36387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Reservation Station Without Priority Selector</a:t>
            </a:r>
            <a:endParaRPr/>
          </a:p>
        </p:txBody>
      </p:sp>
      <p:cxnSp>
        <p:nvCxnSpPr>
          <p:cNvPr id="194" name="Google Shape;194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95" name="Google Shape;195;p40"/>
          <p:cNvSpPr txBox="1"/>
          <p:nvPr/>
        </p:nvSpPr>
        <p:spPr>
          <a:xfrm>
            <a:off x="408900" y="1264800"/>
            <a:ext cx="70329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Multi Issue Support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Supports 2 dispatches and 2 issues per cycle.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5143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Memory Dependency Tracking: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Uses </a:t>
            </a:r>
            <a:r>
              <a:rPr i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UncStatus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flag to stall loads until older store retires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5143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Backpressure Handling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Checks FU FIFO before issuing to prevent stalls.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p40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1"/>
          <p:cNvSpPr txBox="1"/>
          <p:nvPr>
            <p:ph idx="4"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Tag Broadcast</a:t>
            </a:r>
            <a:endParaRPr/>
          </a:p>
        </p:txBody>
      </p:sp>
      <p:cxnSp>
        <p:nvCxnSpPr>
          <p:cNvPr id="203" name="Google Shape;203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4" name="Google Shape;204;p41"/>
          <p:cNvSpPr txBox="1"/>
          <p:nvPr/>
        </p:nvSpPr>
        <p:spPr>
          <a:xfrm>
            <a:off x="408900" y="1264800"/>
            <a:ext cx="70329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Have early tag broadcasting for all instructions except load and store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Arbitrate on the Issue FU FIFO, because it’s an extension of the RS. The head and next head of the FIFO acts as the issue register that is arbitrated 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This design is unique because this means we don’t get information to arbitrate from the RS so all processing for ETB is unified in Issue Stage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" name="Google Shape;206;p41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2"/>
          <p:cNvSpPr txBox="1"/>
          <p:nvPr>
            <p:ph idx="4" type="title"/>
          </p:nvPr>
        </p:nvSpPr>
        <p:spPr>
          <a:xfrm>
            <a:off x="938500" y="445025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Store Queue </a:t>
            </a:r>
            <a:endParaRPr/>
          </a:p>
        </p:txBody>
      </p:sp>
      <p:cxnSp>
        <p:nvCxnSpPr>
          <p:cNvPr id="212" name="Google Shape;212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13" name="Google Shape;213;p42"/>
          <p:cNvSpPr txBox="1"/>
          <p:nvPr/>
        </p:nvSpPr>
        <p:spPr>
          <a:xfrm>
            <a:off x="302375" y="999225"/>
            <a:ext cx="7032900" cy="3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Forwarding Support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Built-in support for data forwarding, but currently not enabled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Optimal Load/Store Coordination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 and stores are managed with a design that 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eliminates</a:t>
            </a: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arbitration, so they don’t fight for shared resources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Early Coordination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Loads and stores coordinate directly with the Reorder Buffer (ROB) and Reservation Stations (RS) as early as possible, reducing latency and improving efficiency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42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" name="Google Shape;215;p42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 txBox="1"/>
          <p:nvPr>
            <p:ph idx="4" type="title"/>
          </p:nvPr>
        </p:nvSpPr>
        <p:spPr>
          <a:xfrm>
            <a:off x="938500" y="408950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Store Queue Pipeline</a:t>
            </a:r>
            <a:endParaRPr/>
          </a:p>
        </p:txBody>
      </p:sp>
      <p:cxnSp>
        <p:nvCxnSpPr>
          <p:cNvPr id="221" name="Google Shape;221;p43"/>
          <p:cNvCxnSpPr/>
          <p:nvPr/>
        </p:nvCxnSpPr>
        <p:spPr>
          <a:xfrm>
            <a:off x="1005900" y="408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22" name="Google Shape;222;p43"/>
          <p:cNvSpPr txBox="1"/>
          <p:nvPr/>
        </p:nvSpPr>
        <p:spPr>
          <a:xfrm>
            <a:off x="373375" y="1224225"/>
            <a:ext cx="80196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Divergent Store Pipeline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Stores are routed through a separate pipeline, so they don’t compete with other instructions for execution resources. This keeps the main pipeline less congested.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Simple Adder for Store Address Calculation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use a dedicated adder to compute store addresses instead of relying on the ALU. This design avoids ALU bottlenecks (with multiplies) and can shorten store operations by collapsing two cycles into one.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●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Matched Store Queue (SQ) &amp; Reorder Buffer (ROB) Sizes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○"/>
            </a:pPr>
            <a:r>
              <a:rPr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By keeping the SQ and ROB the same size, the store pipeline maintains a steady flow with no risk of stalls due to resource limitations.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4" name="Google Shape;224;p43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4"/>
          <p:cNvSpPr txBox="1"/>
          <p:nvPr>
            <p:ph idx="4" type="title"/>
          </p:nvPr>
        </p:nvSpPr>
        <p:spPr>
          <a:xfrm>
            <a:off x="938500" y="408950"/>
            <a:ext cx="46293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Rotating Priority Selector</a:t>
            </a:r>
            <a:endParaRPr/>
          </a:p>
        </p:txBody>
      </p:sp>
      <p:cxnSp>
        <p:nvCxnSpPr>
          <p:cNvPr id="230" name="Google Shape;230;p44"/>
          <p:cNvCxnSpPr/>
          <p:nvPr/>
        </p:nvCxnSpPr>
        <p:spPr>
          <a:xfrm>
            <a:off x="1005900" y="40894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1" name="Google Shape;231;p44"/>
          <p:cNvSpPr txBox="1"/>
          <p:nvPr/>
        </p:nvSpPr>
        <p:spPr>
          <a:xfrm>
            <a:off x="302350" y="1224375"/>
            <a:ext cx="8019600" cy="3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Rotating PSEL with Load Priority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use a rotating priority selector (PSEL) with hard-coded load priority to ensure loads are always taken care of to avoid starving other instructions.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Stores don’t use this pipeline, avoiding unnecessary resource usage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Parallel Completion with Execute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complete stage operates in parallel with the execute stage, which shortens the critical path and allows timing optimizations by decoupling these processes.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44"/>
          <p:cNvSpPr txBox="1"/>
          <p:nvPr/>
        </p:nvSpPr>
        <p:spPr>
          <a:xfrm>
            <a:off x="7649075" y="4122675"/>
            <a:ext cx="7440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3" name="Google Shape;233;p44" title="c8ec1c37-893f-4abd-af1e-a7f30c11eeaf_removalai_preview-2.png"/>
          <p:cNvPicPr preferRelativeResize="0"/>
          <p:nvPr/>
        </p:nvPicPr>
        <p:blipFill rotWithShape="1">
          <a:blip r:embed="rId3">
            <a:alphaModFix/>
          </a:blip>
          <a:srcRect b="0" l="29" r="29" t="0"/>
          <a:stretch/>
        </p:blipFill>
        <p:spPr>
          <a:xfrm rot="-5400000">
            <a:off x="-30566000" y="-5542775"/>
            <a:ext cx="3687101" cy="13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